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image" Target="../media/image-2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image" Target="../media/image-2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216" y="4864608"/>
            <a:ext cx="6327648" cy="6949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864608"/>
            <a:ext cx="6327648" cy="6949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97280" y="5010912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Author: Ai Module Group 17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699248" y="5010912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Date: 2025.07.04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 Development Portfolio</a:t>
            </a:r>
            <a:endParaRPr lang="en-US" sz="64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256" y="3026664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0" y="3026664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26096" y="595274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Part-of-speech tagging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447141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Advantages over string methods: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7626096" y="5458968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Built-in Named Entity Recognition (NER)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80136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spaCy in NLP (Q3)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960120" y="447141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spaCy is a robust NLP library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626096" y="4965192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Tokenization with linguistic context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05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Scikit-learn vs TensorFlow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graphicFrame>
        <p:nvGraphicFramePr>
          <p:cNvPr id="13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2798064"/>
          <a:ext cx="12984480" cy="3739896"/>
        </p:xfrm>
        <a:graphic>
          <a:graphicData uri="http://schemas.openxmlformats.org/drawingml/2006/table">
            <a:tbl>
              <a:tblPr/>
              <a:tblGrid>
                <a:gridCol w="4315968"/>
                <a:gridCol w="4315968"/>
                <a:gridCol w="4315968"/>
              </a:tblGrid>
              <a:tr h="93268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Feature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Scikit-learn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TensorFlow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68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Target Application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Classical ML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Deep Learning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68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Beginner Friendly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✅ Simple API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❌ Steeper learning curve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688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Community Support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Strong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03141C"/>
                          </a:solidFill>
                          <a:latin typeface="Arial-Regular" pitchFamily="34" charset="0"/>
                          <a:ea typeface="Arial-Regular" pitchFamily="34" charset="-122"/>
                          <a:cs typeface="Arial-Regular" pitchFamily="34" charset="-120"/>
                        </a:rPr>
                        <a:t>Massive, enterprise-grade</a:t>
                      </a:r>
                      <a:endParaRPr lang="en-US" sz="1200" dirty="0"/>
                    </a:p>
                  </a:txBody>
                  <a:tcPr marL="234950" marR="234950" marT="234950" marB="234950" anchor="t">
                    <a:lnL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0"/>
          <p:cNvSpPr/>
          <p:nvPr/>
        </p:nvSpPr>
        <p:spPr>
          <a:xfrm>
            <a:off x="832104" y="1709928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Scikit-learn vs TensorFlow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Classical ML with Scikit-learn (Task 1)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06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2395728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16" y="2395728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395728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232904" y="26883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404104" y="424281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Clean missing values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9729216" y="4242816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Jupyter Notebook with full documentation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5404104" y="369417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Steps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11558016" y="26883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078992" y="4242816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Iris Species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1078992" y="369417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Dataset</a:t>
            </a:r>
            <a:endParaRPr lang="en-US" sz="2320" dirty="0"/>
          </a:p>
        </p:txBody>
      </p:sp>
      <p:sp>
        <p:nvSpPr>
          <p:cNvPr id="14" name="Text 7"/>
          <p:cNvSpPr/>
          <p:nvPr/>
        </p:nvSpPr>
        <p:spPr>
          <a:xfrm>
            <a:off x="2907792" y="26883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9729216" y="3694176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Output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5404104" y="473659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Encode categorical labels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5404104" y="523951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Train Decision Tree</a:t>
            </a:r>
            <a:endParaRPr lang="en-US" sz="1850" dirty="0"/>
          </a:p>
        </p:txBody>
      </p:sp>
      <p:sp>
        <p:nvSpPr>
          <p:cNvPr id="18" name="Text 11"/>
          <p:cNvSpPr/>
          <p:nvPr/>
        </p:nvSpPr>
        <p:spPr>
          <a:xfrm>
            <a:off x="832104" y="1289304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Classical ML with Scikit-learn (Task 1)</a:t>
            </a:r>
            <a:endParaRPr lang="en-US" sz="4640" dirty="0"/>
          </a:p>
        </p:txBody>
      </p:sp>
      <p:sp>
        <p:nvSpPr>
          <p:cNvPr id="19" name="Text 12"/>
          <p:cNvSpPr/>
          <p:nvPr/>
        </p:nvSpPr>
        <p:spPr>
          <a:xfrm>
            <a:off x="5404104" y="5733288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Evaluate: Accuracy, Precision, Recall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with TensorFlow (Task 2)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07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5833872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5833872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43784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480" y="2843784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148072" y="590702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760720" y="4928616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Dropout layers</a:t>
            </a:r>
            <a:endParaRPr lang="en-US" sz="1850" dirty="0"/>
          </a:p>
        </p:txBody>
      </p:sp>
      <p:sp>
        <p:nvSpPr>
          <p:cNvPr id="10" name="Text 2"/>
          <p:cNvSpPr/>
          <p:nvPr/>
        </p:nvSpPr>
        <p:spPr>
          <a:xfrm>
            <a:off x="5760720" y="6428232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Predict 5 digits</a:t>
            </a:r>
            <a:endParaRPr lang="en-US" sz="1850" dirty="0"/>
          </a:p>
        </p:txBody>
      </p:sp>
      <p:sp>
        <p:nvSpPr>
          <p:cNvPr id="11" name="Text 3"/>
          <p:cNvSpPr/>
          <p:nvPr/>
        </p:nvSpPr>
        <p:spPr>
          <a:xfrm>
            <a:off x="1609344" y="3438144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MNIST Handwritten Digits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609344" y="2889504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Dataset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5760720" y="4425696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ReLU activations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832104" y="685800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Deep Learning with TensorFlow (Task 2)</a:t>
            </a:r>
            <a:endParaRPr lang="en-US" sz="4640" dirty="0"/>
          </a:p>
        </p:txBody>
      </p:sp>
      <p:sp>
        <p:nvSpPr>
          <p:cNvPr id="15" name="Text 7"/>
          <p:cNvSpPr/>
          <p:nvPr/>
        </p:nvSpPr>
        <p:spPr>
          <a:xfrm>
            <a:off x="5760720" y="3931920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Convolutional layers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96696" y="590702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7" name="Text 9"/>
          <p:cNvSpPr/>
          <p:nvPr/>
        </p:nvSpPr>
        <p:spPr>
          <a:xfrm>
            <a:off x="5760720" y="5870448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Extras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5760720" y="6922008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Visualize predictions</a:t>
            </a:r>
            <a:endParaRPr lang="en-US" sz="1850" dirty="0"/>
          </a:p>
        </p:txBody>
      </p:sp>
      <p:sp>
        <p:nvSpPr>
          <p:cNvPr id="19" name="Text 11"/>
          <p:cNvSpPr/>
          <p:nvPr/>
        </p:nvSpPr>
        <p:spPr>
          <a:xfrm>
            <a:off x="5760720" y="3438144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CNN</a:t>
            </a:r>
            <a:endParaRPr lang="en-US" sz="1850" dirty="0"/>
          </a:p>
        </p:txBody>
      </p:sp>
      <p:sp>
        <p:nvSpPr>
          <p:cNvPr id="20" name="Text 12"/>
          <p:cNvSpPr/>
          <p:nvPr/>
        </p:nvSpPr>
        <p:spPr>
          <a:xfrm>
            <a:off x="996696" y="29169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21" name="Text 13"/>
          <p:cNvSpPr/>
          <p:nvPr/>
        </p:nvSpPr>
        <p:spPr>
          <a:xfrm>
            <a:off x="5760720" y="2889504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Model</a:t>
            </a:r>
            <a:endParaRPr lang="en-US" sz="2320" dirty="0"/>
          </a:p>
        </p:txBody>
      </p:sp>
      <p:sp>
        <p:nvSpPr>
          <p:cNvPr id="22" name="Text 14"/>
          <p:cNvSpPr/>
          <p:nvPr/>
        </p:nvSpPr>
        <p:spPr>
          <a:xfrm>
            <a:off x="1609344" y="5870448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Goal</a:t>
            </a:r>
            <a:endParaRPr lang="en-US" sz="2320" dirty="0"/>
          </a:p>
        </p:txBody>
      </p:sp>
      <p:sp>
        <p:nvSpPr>
          <p:cNvPr id="23" name="Text 15"/>
          <p:cNvSpPr/>
          <p:nvPr/>
        </p:nvSpPr>
        <p:spPr>
          <a:xfrm>
            <a:off x="1609344" y="6428232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&gt;95% test accuracy</a:t>
            </a:r>
            <a:endParaRPr lang="en-US" sz="1850" dirty="0"/>
          </a:p>
        </p:txBody>
      </p:sp>
      <p:sp>
        <p:nvSpPr>
          <p:cNvPr id="24" name="Text 16"/>
          <p:cNvSpPr/>
          <p:nvPr/>
        </p:nvSpPr>
        <p:spPr>
          <a:xfrm>
            <a:off x="5148072" y="291693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08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NLP with spaCy (Task 3)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04" y="2889504"/>
            <a:ext cx="4297680" cy="9509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616" y="2889504"/>
            <a:ext cx="4297680" cy="9509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2889504"/>
            <a:ext cx="4297680" cy="9509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7232904" y="31912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1078992" y="41879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Text Data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729216" y="473659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Code + results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832104" y="178308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NLP with spaCy (Task 3)</a:t>
            </a:r>
            <a:endParaRPr lang="en-US" sz="4640" dirty="0"/>
          </a:p>
        </p:txBody>
      </p:sp>
      <p:sp>
        <p:nvSpPr>
          <p:cNvPr id="11" name="Text 4"/>
          <p:cNvSpPr/>
          <p:nvPr/>
        </p:nvSpPr>
        <p:spPr>
          <a:xfrm>
            <a:off x="9729216" y="41879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Output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11558016" y="31912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3" name="Text 6"/>
          <p:cNvSpPr/>
          <p:nvPr/>
        </p:nvSpPr>
        <p:spPr>
          <a:xfrm>
            <a:off x="5404104" y="5586984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Rule-based sentiment analysis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5404104" y="4187952"/>
            <a:ext cx="383133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Steps</a:t>
            </a:r>
            <a:endParaRPr lang="en-US" sz="2320" dirty="0"/>
          </a:p>
        </p:txBody>
      </p:sp>
      <p:sp>
        <p:nvSpPr>
          <p:cNvPr id="15" name="Text 8"/>
          <p:cNvSpPr/>
          <p:nvPr/>
        </p:nvSpPr>
        <p:spPr>
          <a:xfrm>
            <a:off x="5404104" y="4736592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Perform NER to extract product names and brands</a:t>
            </a:r>
            <a:endParaRPr lang="en-US" sz="1850" dirty="0"/>
          </a:p>
        </p:txBody>
      </p:sp>
      <p:sp>
        <p:nvSpPr>
          <p:cNvPr id="16" name="Text 9"/>
          <p:cNvSpPr/>
          <p:nvPr/>
        </p:nvSpPr>
        <p:spPr>
          <a:xfrm>
            <a:off x="1078992" y="4736592"/>
            <a:ext cx="38313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Amazon Product Reviews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2907792" y="31912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09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Ethics &amp; Optimization (Part 3)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8446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844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Jupyter Notebook Use Cases (Q2)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1078992" y="4636008"/>
            <a:ext cx="59893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Deep Learning with TensorFlow (Task 2)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7571232" y="3547872"/>
            <a:ext cx="59893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Classical ML with Scikit-learn (Task 1)</a:t>
            </a:r>
            <a:endParaRPr lang="en-US" sz="2320" dirty="0"/>
          </a:p>
        </p:txBody>
      </p:sp>
      <p:sp>
        <p:nvSpPr>
          <p:cNvPr id="7" name="Text 3"/>
          <p:cNvSpPr/>
          <p:nvPr/>
        </p:nvSpPr>
        <p:spPr>
          <a:xfrm>
            <a:off x="7571232" y="2871216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spaCy in NLP (Q3)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757123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TensorFlow vs. PyTorch (Q1)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832104" y="649224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CONTENTS</a:t>
            </a:r>
            <a:endParaRPr lang="en-US" sz="6410" dirty="0"/>
          </a:p>
        </p:txBody>
      </p:sp>
      <p:sp>
        <p:nvSpPr>
          <p:cNvPr id="10" name="Text 6"/>
          <p:cNvSpPr/>
          <p:nvPr/>
        </p:nvSpPr>
        <p:spPr>
          <a:xfrm>
            <a:off x="7571232" y="6409944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Thank You!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7571232" y="57332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 Troubleshooting Challenge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3547872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Scikit-learn vs TensorFlow</a:t>
            </a:r>
            <a:endParaRPr lang="en-US" sz="2320" dirty="0"/>
          </a:p>
        </p:txBody>
      </p:sp>
      <p:sp>
        <p:nvSpPr>
          <p:cNvPr id="13" name="Text 9"/>
          <p:cNvSpPr/>
          <p:nvPr/>
        </p:nvSpPr>
        <p:spPr>
          <a:xfrm>
            <a:off x="1078992" y="6409944"/>
            <a:ext cx="5989320" cy="83210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Bonus: Deploying MNIST with Streamlit</a:t>
            </a:r>
            <a:endParaRPr lang="en-US" sz="2320" dirty="0"/>
          </a:p>
        </p:txBody>
      </p:sp>
      <p:sp>
        <p:nvSpPr>
          <p:cNvPr id="14" name="Text 10"/>
          <p:cNvSpPr/>
          <p:nvPr/>
        </p:nvSpPr>
        <p:spPr>
          <a:xfrm>
            <a:off x="7571232" y="463600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NLP with spaCy (Task 3)</a:t>
            </a:r>
            <a:endParaRPr lang="en-US" sz="2320" dirty="0"/>
          </a:p>
        </p:txBody>
      </p:sp>
      <p:sp>
        <p:nvSpPr>
          <p:cNvPr id="15" name="Text 11"/>
          <p:cNvSpPr/>
          <p:nvPr/>
        </p:nvSpPr>
        <p:spPr>
          <a:xfrm>
            <a:off x="1078992" y="5733288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 Ethics &amp; Optimization (Part 3)</a:t>
            </a:r>
            <a:endParaRPr lang="en-US" sz="2320" dirty="0"/>
          </a:p>
        </p:txBody>
      </p:sp>
      <p:sp>
        <p:nvSpPr>
          <p:cNvPr id="16" name="Text 12"/>
          <p:cNvSpPr/>
          <p:nvPr/>
        </p:nvSpPr>
        <p:spPr>
          <a:xfrm>
            <a:off x="1078992" y="2194560"/>
            <a:ext cx="598932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Title Slide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534009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3346704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583680" y="3931920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MNIST: Digit class imbalance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6583680" y="5925312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TensorFlow Fairness Indicators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6583680" y="3383280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Bias Identification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6583680" y="4425696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Reviews: Language variation bias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6583680" y="5376672"/>
            <a:ext cx="72146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Mitigation Tools</a:t>
            </a:r>
            <a:endParaRPr lang="en-US" sz="2320" dirty="0"/>
          </a:p>
        </p:txBody>
      </p:sp>
      <p:sp>
        <p:nvSpPr>
          <p:cNvPr id="11" name="Text 5"/>
          <p:cNvSpPr/>
          <p:nvPr/>
        </p:nvSpPr>
        <p:spPr>
          <a:xfrm>
            <a:off x="5971032" y="541324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6583680" y="6428232"/>
            <a:ext cx="72146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spaCy’s rule-based systems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5971032" y="3419856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5806440" y="1179576"/>
            <a:ext cx="8010144" cy="16550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Ethics &amp; Optimization (Part 3)</a:t>
            </a:r>
            <a:endParaRPr lang="en-US" sz="464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Troubleshooting Challenge</a:t>
            </a:r>
            <a:endParaRPr lang="en-US" sz="4640" dirty="0"/>
          </a:p>
        </p:txBody>
      </p:sp>
      <p:sp>
        <p:nvSpPr>
          <p:cNvPr id="14" name="Text 8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2990088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2990088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598017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Debugged training loop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548640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Print debugging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960120" y="548640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Fixed loss function (categorical vs sparse)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177393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Troubleshooting Challenge</a:t>
            </a:r>
            <a:endParaRPr lang="en-US" sz="4640" dirty="0"/>
          </a:p>
        </p:txBody>
      </p:sp>
      <p:sp>
        <p:nvSpPr>
          <p:cNvPr id="9" name="Text 4"/>
          <p:cNvSpPr/>
          <p:nvPr/>
        </p:nvSpPr>
        <p:spPr>
          <a:xfrm>
            <a:off x="7626096" y="499262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TensorBoard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960120" y="4992624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Corrected input shape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60120" y="4434840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Fixes Applied</a:t>
            </a:r>
            <a:endParaRPr lang="en-US" sz="2320" dirty="0"/>
          </a:p>
        </p:txBody>
      </p:sp>
      <p:sp>
        <p:nvSpPr>
          <p:cNvPr id="12" name="Text 7"/>
          <p:cNvSpPr/>
          <p:nvPr/>
        </p:nvSpPr>
        <p:spPr>
          <a:xfrm>
            <a:off x="7626096" y="4434840"/>
            <a:ext cx="6053328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Tools Used</a:t>
            </a:r>
            <a:endParaRPr lang="en-US" sz="2320" dirty="0"/>
          </a:p>
        </p:txBody>
      </p:sp>
      <p:sp>
        <p:nvSpPr>
          <p:cNvPr id="13" name="Text 8"/>
          <p:cNvSpPr/>
          <p:nvPr/>
        </p:nvSpPr>
        <p:spPr>
          <a:xfrm>
            <a:off x="7626096" y="5980176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Shape checks</a:t>
            </a: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Bonus: Deploying MNIST with Streamlit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791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3496" y="4791456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791456"/>
            <a:ext cx="457200" cy="49377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0460736" y="538581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Screenshot of UI</a:t>
            </a: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1609344" y="5385816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Streamlit</a:t>
            </a: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10460736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Result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422392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6035040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Interface</a:t>
            </a:r>
            <a:endParaRPr lang="en-US" sz="2320" dirty="0"/>
          </a:p>
        </p:txBody>
      </p:sp>
      <p:sp>
        <p:nvSpPr>
          <p:cNvPr id="12" name="Text 5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Bonus: Deploying MNIST with Streamlit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6035040" y="5385816"/>
            <a:ext cx="3337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Upload a digit image, get predicted label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10460736" y="5879592"/>
            <a:ext cx="3337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   • Live demo link [optional]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848088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6" name="Text 9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7" name="Text 10"/>
          <p:cNvSpPr/>
          <p:nvPr/>
        </p:nvSpPr>
        <p:spPr>
          <a:xfrm>
            <a:off x="1609344" y="4828032"/>
            <a:ext cx="333756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Tool</a:t>
            </a:r>
            <a:endParaRPr lang="en-US" sz="23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You!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</a:t>
            </a:r>
            <a:endParaRPr lang="en-US" sz="641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9256" y="3767328"/>
            <a:ext cx="1216152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880" y="3767328"/>
            <a:ext cx="7589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521208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Questions?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5212080"/>
            <a:ext cx="6053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Connect: [Your Email or LinkedIn]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5420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You!</a:t>
            </a:r>
            <a:endParaRPr lang="en-US" sz="464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19856"/>
            <a:ext cx="12984480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01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AI Tools and Frameworks 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3246120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84" y="5102352"/>
            <a:ext cx="457200" cy="493776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7816" y="5102352"/>
            <a:ext cx="457200" cy="493776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7816" y="3246120"/>
            <a:ext cx="457200" cy="49377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583680" y="3282696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5971032" y="3319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10735056" y="5138928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Date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6583680" y="3840480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AI Tools and Frameworks </a:t>
            </a:r>
            <a:endParaRPr lang="en-US" sz="1850" dirty="0"/>
          </a:p>
        </p:txBody>
      </p:sp>
      <p:sp>
        <p:nvSpPr>
          <p:cNvPr id="12" name="Text 4"/>
          <p:cNvSpPr/>
          <p:nvPr/>
        </p:nvSpPr>
        <p:spPr>
          <a:xfrm>
            <a:off x="10735056" y="3840480"/>
            <a:ext cx="306324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Theoretical, Practical &amp; Ethical Exploration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10735056" y="5696712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04/07/2025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5971032" y="5175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5" name="Text 7"/>
          <p:cNvSpPr/>
          <p:nvPr/>
        </p:nvSpPr>
        <p:spPr>
          <a:xfrm>
            <a:off x="6583680" y="5696712"/>
            <a:ext cx="306324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AI modume Group 17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806440" y="1911096"/>
            <a:ext cx="8010144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Title Slide</a:t>
            </a:r>
            <a:endParaRPr lang="en-US" sz="4640" dirty="0"/>
          </a:p>
        </p:txBody>
      </p:sp>
      <p:sp>
        <p:nvSpPr>
          <p:cNvPr id="17" name="Text 9"/>
          <p:cNvSpPr/>
          <p:nvPr/>
        </p:nvSpPr>
        <p:spPr>
          <a:xfrm>
            <a:off x="10122408" y="5175504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8" name="Text 10"/>
          <p:cNvSpPr/>
          <p:nvPr/>
        </p:nvSpPr>
        <p:spPr>
          <a:xfrm>
            <a:off x="10735056" y="3282696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Subtitle</a:t>
            </a:r>
            <a:endParaRPr lang="en-US" sz="2320" dirty="0"/>
          </a:p>
        </p:txBody>
      </p:sp>
      <p:sp>
        <p:nvSpPr>
          <p:cNvPr id="19" name="Text 11"/>
          <p:cNvSpPr/>
          <p:nvPr/>
        </p:nvSpPr>
        <p:spPr>
          <a:xfrm>
            <a:off x="10122408" y="3319272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20" name="Text 12"/>
          <p:cNvSpPr/>
          <p:nvPr/>
        </p:nvSpPr>
        <p:spPr>
          <a:xfrm>
            <a:off x="6583680" y="5138928"/>
            <a:ext cx="3063240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Presented by</a:t>
            </a:r>
            <a:endParaRPr lang="en-US" sz="232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TensorFlow vs. PyTorch (Q1)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02</a:t>
            </a:r>
            <a:endParaRPr lang="en-US" sz="641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3291840"/>
            <a:ext cx="6327648" cy="27523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216" y="3291840"/>
            <a:ext cx="6327648" cy="275234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99248" y="4480560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PyTorch: Research, fast experimentation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2194560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TensorFlow vs. PyTorch (Q1)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7699248" y="3429000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When to Choose</a:t>
            </a:r>
            <a:endParaRPr lang="en-US" sz="2320" dirty="0"/>
          </a:p>
        </p:txBody>
      </p:sp>
      <p:sp>
        <p:nvSpPr>
          <p:cNvPr id="8" name="Text 3"/>
          <p:cNvSpPr/>
          <p:nvPr/>
        </p:nvSpPr>
        <p:spPr>
          <a:xfrm>
            <a:off x="1097280" y="3986784"/>
            <a:ext cx="584301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TensorFlow: Developed by Google, supports production-ready deployment with TensorFlow Serving, TensorFlow Lite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97280" y="3429000"/>
            <a:ext cx="5843016" cy="42062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32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Overview</a:t>
            </a:r>
            <a:endParaRPr lang="en-US" sz="2320" dirty="0"/>
          </a:p>
        </p:txBody>
      </p:sp>
      <p:sp>
        <p:nvSpPr>
          <p:cNvPr id="10" name="Text 5"/>
          <p:cNvSpPr/>
          <p:nvPr/>
        </p:nvSpPr>
        <p:spPr>
          <a:xfrm>
            <a:off x="7699248" y="3986784"/>
            <a:ext cx="584301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TensorFlow: Large-scale production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97280" y="5193792"/>
            <a:ext cx="584301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• PyTorch: Developed by Facebook, dynamic computation graph, easier for debugging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Jupyter Notebook Use Cases (Q2)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03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648" y="4791456"/>
            <a:ext cx="457200" cy="4937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91456"/>
            <a:ext cx="457200" cy="49377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609344" y="4828032"/>
            <a:ext cx="555040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Interactive Model Prototyping: Combine code, visualizations, and markdown in one place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247888" y="4828032"/>
            <a:ext cx="5550408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Experiment Tracking &amp; Documentation: Great for presenting results and building reproducible pipelines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7635240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3456432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Jupyter Notebook Use Cases (Q2)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96696" y="4864608"/>
            <a:ext cx="17373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r>
              <a:rPr lang="en-US" sz="2320" dirty="0">
                <a:solidFill>
                  <a:srgbClr val="404040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1</a:t>
            </a:r>
            <a:endParaRPr lang="en-US" sz="232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35761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793992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392" y="914400"/>
            <a:ext cx="2487168" cy="241401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2825496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384962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50840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705856"/>
            <a:ext cx="12984480" cy="83210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500"/>
              </a:lnSpc>
              <a:buNone/>
            </a:pPr>
            <a:r>
              <a:rPr lang="en-US" sz="4640" dirty="0">
                <a:solidFill>
                  <a:srgbClr val="011C2A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spaCy in NLP (Q3)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32104" y="4462272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708660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80"/>
              </a:lnSpc>
              <a:buNone/>
            </a:pPr>
            <a:r>
              <a:rPr lang="en-US" sz="1850" dirty="0">
                <a:solidFill>
                  <a:srgbClr val="03141C"/>
                </a:solidFill>
                <a:latin typeface="Arial-Regular" pitchFamily="34" charset="0"/>
                <a:ea typeface="Arial-Regular" pitchFamily="34" charset="-122"/>
                <a:cs typeface="Arial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1545336"/>
            <a:ext cx="2002536" cy="11430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8970"/>
              </a:lnSpc>
              <a:buNone/>
            </a:pPr>
            <a:r>
              <a:rPr lang="en-US" sz="6410" dirty="0">
                <a:solidFill>
                  <a:srgbClr val="03141C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04</a:t>
            </a:r>
            <a:endParaRPr lang="en-US" sz="641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2025-07-04T04:28:42Z</dcterms:created>
  <dcterms:modified xsi:type="dcterms:W3CDTF">2025-07-04T04:28:42Z</dcterms:modified>
</cp:coreProperties>
</file>